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92" r:id="rId4"/>
    <p:sldId id="258" r:id="rId5"/>
    <p:sldId id="284" r:id="rId6"/>
    <p:sldId id="257" r:id="rId7"/>
    <p:sldId id="283" r:id="rId8"/>
    <p:sldId id="263" r:id="rId9"/>
    <p:sldId id="264" r:id="rId10"/>
    <p:sldId id="271" r:id="rId11"/>
    <p:sldId id="272" r:id="rId12"/>
    <p:sldId id="273" r:id="rId13"/>
    <p:sldId id="291" r:id="rId14"/>
    <p:sldId id="290" r:id="rId15"/>
    <p:sldId id="287" r:id="rId16"/>
    <p:sldId id="261" r:id="rId17"/>
    <p:sldId id="285" r:id="rId18"/>
    <p:sldId id="286" r:id="rId19"/>
    <p:sldId id="260" r:id="rId20"/>
    <p:sldId id="262" r:id="rId21"/>
    <p:sldId id="267" r:id="rId22"/>
    <p:sldId id="293" r:id="rId23"/>
    <p:sldId id="294" r:id="rId24"/>
    <p:sldId id="295" r:id="rId25"/>
    <p:sldId id="268" r:id="rId26"/>
    <p:sldId id="288" r:id="rId27"/>
    <p:sldId id="289" r:id="rId28"/>
  </p:sldIdLst>
  <p:sldSz cx="9144000" cy="6858000" type="screen4x3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7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Punctuations, Stasis &amp; Gradualism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2165" y="327025"/>
            <a:ext cx="7703185" cy="41871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" y="480695"/>
            <a:ext cx="9035415" cy="35553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55390" y="179705"/>
            <a:ext cx="5431790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" y="1799590"/>
            <a:ext cx="3827145" cy="50361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" altLang="en-US"/>
              <a:t>Gould's big book</a:t>
            </a:r>
            <a:endParaRPr lang="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74060" y="2036445"/>
            <a:ext cx="25965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Testable in the fossil record?</a:t>
            </a:r>
            <a:endParaRPr lang="en-US" alt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628650" y="1825625"/>
            <a:ext cx="3805555" cy="4351655"/>
          </a:xfrm>
        </p:spPr>
        <p:txBody>
          <a:bodyPr/>
          <a:p>
            <a:pPr marL="0" indent="0">
              <a:buNone/>
            </a:pPr>
            <a:r>
              <a:rPr lang="" altLang="en-US"/>
              <a:t>Morphospecies</a:t>
            </a:r>
            <a:endParaRPr lang="" altLang="en-US"/>
          </a:p>
          <a:p>
            <a:pPr marL="0" indent="0">
              <a:buNone/>
            </a:pPr>
            <a:br>
              <a:rPr lang="" altLang="en-US"/>
            </a:br>
            <a:r>
              <a:rPr lang="" altLang="en-US"/>
              <a:t>Is speciation visible?</a:t>
            </a:r>
            <a:endParaRPr lang="" altLang="en-US"/>
          </a:p>
          <a:p>
            <a:pPr marL="0" indent="0">
              <a:buNone/>
            </a:pPr>
            <a:endParaRPr lang="" altLang="en-US"/>
          </a:p>
          <a:p>
            <a:pPr marL="0" indent="0">
              <a:buNone/>
            </a:pPr>
            <a:r>
              <a:rPr lang="" altLang="en-US"/>
              <a:t>New modes for paleodata:</a:t>
            </a:r>
            <a:endParaRPr lang="" altLang="en-US"/>
          </a:p>
          <a:p>
            <a:pPr marL="0" indent="0">
              <a:buNone/>
            </a:pPr>
            <a:r>
              <a:rPr lang="" altLang="en-US"/>
              <a:t>Budding speciation</a:t>
            </a:r>
            <a:endParaRPr lang="" altLang="en-US"/>
          </a:p>
          <a:p>
            <a:pPr marL="0" indent="0">
              <a:buNone/>
            </a:pPr>
            <a:r>
              <a:rPr lang="" altLang="en-US"/>
              <a:t>Anagenetic speciation</a:t>
            </a:r>
            <a:endParaRPr lang="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5530" y="2162175"/>
            <a:ext cx="4034888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Testable in the fossil record?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4960" y="1605280"/>
            <a:ext cx="5434330" cy="4369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820" y="1529080"/>
            <a:ext cx="2616200" cy="18288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132195" y="3754755"/>
            <a:ext cx="16592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Bryozoans:</a:t>
            </a:r>
            <a:br>
              <a:rPr lang="" altLang="en-US"/>
            </a:br>
            <a:r>
              <a:rPr lang="" altLang="en-US"/>
              <a:t>Metrarabdatos</a:t>
            </a:r>
            <a:endParaRPr lang="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9200" y="211455"/>
            <a:ext cx="1371600" cy="1479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6985"/>
            <a:ext cx="5597525" cy="2262505"/>
          </a:xfrm>
          <a:prstGeom prst="rect">
            <a:avLst/>
          </a:prstGeom>
        </p:spPr>
      </p:pic>
      <p:sp>
        <p:nvSpPr>
          <p:cNvPr id="8" name="Content Placeholder 7"/>
          <p:cNvSpPr/>
          <p:nvPr>
            <p:ph idx="1"/>
          </p:nvPr>
        </p:nvSpPr>
        <p:spPr>
          <a:xfrm>
            <a:off x="628650" y="2637155"/>
            <a:ext cx="7886700" cy="3540125"/>
          </a:xfrm>
        </p:spPr>
        <p:txBody>
          <a:bodyPr/>
          <a:p>
            <a:pPr marL="0" indent="0">
              <a:buNone/>
            </a:pPr>
            <a:r>
              <a:rPr lang="" altLang="en-US"/>
              <a:t>Problems with original analysis: </a:t>
            </a:r>
            <a:br>
              <a:rPr lang="" altLang="en-US"/>
            </a:br>
            <a:endParaRPr lang="" altLang="en-US"/>
          </a:p>
          <a:p>
            <a:pPr marL="0" indent="0">
              <a:buNone/>
            </a:pPr>
            <a:r>
              <a:rPr lang="" altLang="en-US"/>
              <a:t>Not respecting scale (ordinal &amp; nominal traits); differences meaningless in terms of magnitude</a:t>
            </a:r>
            <a:br>
              <a:rPr lang="" altLang="en-US"/>
            </a:br>
            <a:endParaRPr lang="" altLang="en-US"/>
          </a:p>
          <a:p>
            <a:pPr marL="0" indent="0">
              <a:buNone/>
            </a:pPr>
            <a:r>
              <a:rPr lang="" altLang="en-US"/>
              <a:t>Replacing missing values with species means</a:t>
            </a:r>
            <a:endParaRPr lang="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RotatingCheath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" y="1236345"/>
            <a:ext cx="8291195" cy="58254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372860" y="4651375"/>
            <a:ext cx="254000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000"/>
              <a:t>“</a:t>
            </a:r>
            <a:r>
              <a:rPr lang="en-US" sz="1000"/>
              <a:t>We failed to find differences in evolutionary rates between anagenesis and cladogenesis in our reanalysis of a</a:t>
            </a:r>
            <a:endParaRPr lang="en-US" sz="1000"/>
          </a:p>
          <a:p>
            <a:r>
              <a:rPr lang="en-US" sz="1000"/>
              <a:t>subset of the Metrarabdotos data. Separate lineages are not occupying distinct places in multivariate space but show large fluctuations that overlap extensively</a:t>
            </a:r>
            <a:r>
              <a:rPr lang="en-US" altLang="en-US" sz="1000"/>
              <a:t>”</a:t>
            </a:r>
            <a:endParaRPr lang="en-US" altLang="en-US" sz="100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300" y="176530"/>
            <a:ext cx="4561205" cy="18434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Testable with PCMs?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4455" y="1765300"/>
            <a:ext cx="9126220" cy="41662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5" y="83820"/>
            <a:ext cx="7886700" cy="1325563"/>
          </a:xfrm>
        </p:spPr>
        <p:txBody>
          <a:bodyPr/>
          <a:p>
            <a:r>
              <a:rPr lang="en-US" altLang="en-US"/>
              <a:t>Our argument...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615" y="1092200"/>
            <a:ext cx="7696200" cy="2736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40" y="3978910"/>
            <a:ext cx="343535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885" y="3829050"/>
            <a:ext cx="3378200" cy="128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0" y="5346700"/>
            <a:ext cx="33274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Schedule</a:t>
            </a:r>
            <a:endParaRPr lang="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692150" y="1760855"/>
          <a:ext cx="7759700" cy="190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100"/>
                <a:gridCol w="508000"/>
                <a:gridCol w="1866900"/>
                <a:gridCol w="660400"/>
                <a:gridCol w="1993900"/>
                <a:gridCol w="660400"/>
              </a:tblGrid>
              <a:tr h="2260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" alt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T,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1-Dec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Format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" alt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Th,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3-Dec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Format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" alt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T,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8-Dec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Format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0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Mariana Gelambi (10 min)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10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Caitlin Carey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10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Fernanda Vasquez-Valverde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15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0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Alaina Weinheimer (10 min)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10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Guilherme Dalponti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10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Kaitlyn Malewicz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15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0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Tommy Phannareth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10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Camilo Alfonso 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15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Bailey Howell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15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74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Carolina Martinez-Gutierrez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15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Erika Goldschmidt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10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74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Connor Brown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15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Duke Chiu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10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74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Sean McHugh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10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Our argument... 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“PE” is 4 distinct questions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85670"/>
            <a:ext cx="8058785" cy="435165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en-US" sz="2400"/>
              <a:t>1. What is the relative importance of gradualistic versus pulsed evolution?</a:t>
            </a:r>
            <a:endParaRPr lang="en-US" altLang="en-US" sz="2400"/>
          </a:p>
          <a:p>
            <a:pPr marL="0" indent="0">
              <a:buNone/>
            </a:pPr>
            <a:r>
              <a:rPr lang="en-US" altLang="en-US" sz="2400"/>
              <a:t>2. What is the role of speciational events (cladogenesis) versus within lineage evolution (anagenesis) in generating trait divergence?</a:t>
            </a:r>
            <a:endParaRPr lang="en-US" altLang="en-US" sz="2400"/>
          </a:p>
          <a:p>
            <a:pPr marL="0" indent="0">
              <a:buNone/>
            </a:pPr>
            <a:r>
              <a:rPr lang="en-US" altLang="en-US" sz="2400"/>
              <a:t>3. When change is cladogenetic, are these changes adaptive or driven by neutral processes?</a:t>
            </a:r>
            <a:endParaRPr lang="en-US" altLang="en-US" sz="2400"/>
          </a:p>
          <a:p>
            <a:pPr marL="0" indent="0">
              <a:buNone/>
            </a:pPr>
            <a:r>
              <a:rPr lang="en-US" altLang="en-US" sz="2400"/>
              <a:t>4. How important is higher level selection (species selection) in shaping patterns of diversity?</a:t>
            </a:r>
            <a:endParaRPr lang="en-US" altLang="en-US"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" altLang="en-US"/>
              <a:t>Pulsed evolution is common </a:t>
            </a:r>
            <a:r>
              <a:rPr lang="" altLang="en-US" sz="2800"/>
              <a:t>(gradual anagenetic change is too)</a:t>
            </a:r>
            <a:endParaRPr lang="" altLang="en-US" sz="28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3120" y="1840230"/>
            <a:ext cx="7886700" cy="42583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" altLang="en-US"/>
              <a:t>Speciation rates are correlated to trait change</a:t>
            </a:r>
            <a:endParaRPr lang="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2200910"/>
            <a:ext cx="7886700" cy="35998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" altLang="en-US" sz="3200"/>
              <a:t>Less clear if speciation is a significant cause of pulsed evolution; or an effect of another factor - still controversial</a:t>
            </a:r>
            <a:endParaRPr lang="" altLang="en-US" sz="32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2407920"/>
            <a:ext cx="7886700" cy="3769360"/>
          </a:xfrm>
        </p:spPr>
        <p:txBody>
          <a:bodyPr/>
          <a:p>
            <a:pPr marL="0" indent="0">
              <a:buNone/>
            </a:pPr>
            <a:r>
              <a:rPr lang="" altLang="en-US"/>
              <a:t>Does speciation cause adaptive radiation?</a:t>
            </a:r>
            <a:endParaRPr lang="" altLang="en-US"/>
          </a:p>
          <a:p>
            <a:pPr marL="0" indent="0">
              <a:buNone/>
            </a:pPr>
            <a:endParaRPr lang="" altLang="en-US"/>
          </a:p>
          <a:p>
            <a:pPr marL="0" indent="0">
              <a:buNone/>
            </a:pPr>
            <a:r>
              <a:rPr lang="" altLang="en-US"/>
              <a:t>Does failure to speciate prevent some species from adapting?</a:t>
            </a:r>
            <a:endParaRPr lang="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The other side of the coin...Stasis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US"/>
              <a:t>“Stasis is data”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Microevolutionary theory can explain punctuations, but can it explain stasis? </a:t>
            </a:r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Ephemeral divergence model</a:t>
            </a:r>
            <a:endParaRPr lang="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468755"/>
            <a:ext cx="5276850" cy="1911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405" y="1468755"/>
            <a:ext cx="2606675" cy="370141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6220460" y="4753610"/>
            <a:ext cx="4578985" cy="1325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>
                    <a:lumMod val="85000"/>
                  </a:schemeClr>
                </a:solidFill>
                <a:latin typeface="Cabin" panose="020B0803050202020004" charset="0"/>
                <a:ea typeface="+mj-ea"/>
                <a:cs typeface="Cabin" panose="020B0803050202020004" charset="0"/>
              </a:defRPr>
            </a:lvl1pPr>
          </a:lstStyle>
          <a:p>
            <a:r>
              <a:rPr lang="en-US" altLang="en-US" sz="2800">
                <a:solidFill>
                  <a:schemeClr val="tx1"/>
                </a:solidFill>
              </a:rPr>
              <a:t>Doug Futuyma</a:t>
            </a:r>
            <a:endParaRPr lang="en-US" altLang="en-US" sz="280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" y="3521710"/>
            <a:ext cx="2812415" cy="2671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070" y="3639185"/>
            <a:ext cx="2805430" cy="307721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28650" y="6079490"/>
            <a:ext cx="22377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related: Ephemeral </a:t>
            </a:r>
            <a:endParaRPr lang="" altLang="en-US"/>
          </a:p>
          <a:p>
            <a:r>
              <a:rPr lang="" altLang="en-US"/>
              <a:t>speciation</a:t>
            </a:r>
            <a:endParaRPr lang="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Rescued version of PE?</a:t>
            </a:r>
            <a:endParaRPr lang="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6750" y="2021205"/>
            <a:ext cx="7810500" cy="3000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530" y="-171450"/>
            <a:ext cx="7886700" cy="1325563"/>
          </a:xfrm>
        </p:spPr>
        <p:txBody>
          <a:bodyPr/>
          <a:p>
            <a:r>
              <a:rPr lang="en-US" altLang="en-US"/>
              <a:t>Presentation rubric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85" y="954405"/>
            <a:ext cx="8872220" cy="566039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US" sz="2000"/>
              <a:t>1. Introduce sufficient biological background on research topic</a:t>
            </a:r>
            <a:endParaRPr lang="en-US" altLang="en-US" sz="2000"/>
          </a:p>
          <a:p>
            <a:pPr marL="0" indent="0">
              <a:buNone/>
            </a:pPr>
            <a:r>
              <a:rPr lang="en-US" altLang="en-US" sz="2000"/>
              <a:t>2. Presents a coherent research question with explicit connection made to actual research conducted</a:t>
            </a:r>
            <a:endParaRPr lang="en-US" altLang="en-US" sz="2000"/>
          </a:p>
          <a:p>
            <a:pPr marL="0" indent="0">
              <a:buNone/>
            </a:pPr>
            <a:r>
              <a:rPr lang="en-US" altLang="en-US" sz="2000"/>
              <a:t>3. Methodology explained. Relevant assumptions identified/justified/defended. </a:t>
            </a:r>
            <a:endParaRPr lang="en-US" altLang="en-US" sz="2000"/>
          </a:p>
          <a:p>
            <a:pPr marL="0" indent="0">
              <a:buNone/>
            </a:pPr>
            <a:r>
              <a:rPr lang="en-US" altLang="en-US" sz="2000"/>
              <a:t>4. Data sources and structure described sufficiently. </a:t>
            </a:r>
            <a:endParaRPr lang="en-US" altLang="en-US" sz="2000"/>
          </a:p>
          <a:p>
            <a:pPr marL="0" indent="0">
              <a:buNone/>
            </a:pPr>
            <a:r>
              <a:rPr lang="en-US" altLang="en-US" sz="2000"/>
              <a:t>5. Results correctly interpreted in terms of biological question. (Units, parameters, in understandable, biological terms!) </a:t>
            </a:r>
            <a:endParaRPr lang="en-US" altLang="en-US" sz="2000"/>
          </a:p>
          <a:p>
            <a:pPr marL="0" indent="0">
              <a:buNone/>
            </a:pPr>
            <a:r>
              <a:rPr lang="en-US" altLang="en-US" sz="2000"/>
              <a:t>6. Appropriate model caveats and violated assumptions identified, suggestions for methods that may answer the question better. </a:t>
            </a:r>
            <a:endParaRPr lang="en-US" altLang="en-US" sz="2000"/>
          </a:p>
          <a:p>
            <a:pPr marL="0" indent="0">
              <a:buNone/>
            </a:pPr>
            <a:r>
              <a:rPr lang="en-US" altLang="en-US" sz="2000"/>
              <a:t> </a:t>
            </a:r>
            <a:endParaRPr lang="en-US" altLang="en-US" sz="2000"/>
          </a:p>
          <a:p>
            <a:pPr marL="0" indent="0">
              <a:buNone/>
            </a:pPr>
            <a:r>
              <a:rPr lang="en-US" altLang="en-US" sz="2000"/>
              <a:t>Additional components: </a:t>
            </a:r>
            <a:endParaRPr lang="en-US" altLang="en-US" sz="2000"/>
          </a:p>
          <a:p>
            <a:pPr marL="0" indent="0">
              <a:buNone/>
            </a:pPr>
            <a:r>
              <a:rPr lang="en-US" altLang="en-US" sz="2000"/>
              <a:t>1. Well organized and clearly presented (limited amount of text)</a:t>
            </a:r>
            <a:endParaRPr lang="en-US" altLang="en-US" sz="2000"/>
          </a:p>
          <a:p>
            <a:pPr marL="0" indent="0">
              <a:buNone/>
            </a:pPr>
            <a:r>
              <a:rPr lang="en-US" altLang="en-US" sz="2000"/>
              <a:t>2. </a:t>
            </a:r>
            <a:r>
              <a:rPr lang="" altLang="en-US" sz="2000"/>
              <a:t>Timing (lightening or full)</a:t>
            </a:r>
            <a:endParaRPr lang="" altLang="en-US" sz="2000"/>
          </a:p>
          <a:p>
            <a:pPr marL="0" indent="0">
              <a:buNone/>
            </a:pPr>
            <a:r>
              <a:rPr lang="en-US" altLang="en-US" sz="2000"/>
              <a:t>3. </a:t>
            </a:r>
            <a:r>
              <a:rPr lang="" altLang="en-US" sz="2000"/>
              <a:t>C</a:t>
            </a:r>
            <a:r>
              <a:rPr lang="en-US" altLang="en-US" sz="2000"/>
              <a:t>lear and concise delivery</a:t>
            </a:r>
            <a:endParaRPr lang="en-US" altLang="en-US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" altLang="en-US"/>
              <a:t>Why is it important to study macroevolution?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31975"/>
            <a:ext cx="7886700" cy="4351338"/>
          </a:xfrm>
        </p:spPr>
        <p:txBody>
          <a:bodyPr/>
          <a:p>
            <a:pPr marL="0" indent="0">
              <a:buNone/>
            </a:pPr>
            <a:r>
              <a:rPr lang="" altLang="en-US"/>
              <a:t>Are patterns different between micro and macroevolution? </a:t>
            </a:r>
            <a:br>
              <a:rPr lang="" altLang="en-US"/>
            </a:br>
            <a:br>
              <a:rPr lang="" altLang="en-US"/>
            </a:br>
            <a:r>
              <a:rPr lang="" altLang="en-US"/>
              <a:t>Are processes different between micro and macroevolution? </a:t>
            </a:r>
            <a:endParaRPr lang="" altLang="en-US"/>
          </a:p>
          <a:p>
            <a:pPr marL="0" indent="0">
              <a:buNone/>
            </a:pPr>
            <a:endParaRPr lang="" altLang="en-US"/>
          </a:p>
          <a:p>
            <a:pPr marL="0" indent="0">
              <a:buNone/>
            </a:pPr>
            <a:endParaRPr lang="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6070"/>
            <a:ext cx="8300085" cy="1325880"/>
          </a:xfrm>
        </p:spPr>
        <p:txBody>
          <a:bodyPr>
            <a:normAutofit fontScale="90000"/>
          </a:bodyPr>
          <a:p>
            <a:r>
              <a:rPr lang="" altLang="en-US"/>
              <a:t>Breakout groups:</a:t>
            </a:r>
            <a:br>
              <a:rPr lang="" altLang="en-US"/>
            </a:br>
            <a:r>
              <a:rPr lang="" altLang="en-US"/>
              <a:t>Write down a</a:t>
            </a:r>
            <a:r>
              <a:rPr lang="en-US" altLang="en-US"/>
              <a:t>nswers to the following questions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08505"/>
            <a:ext cx="7886700" cy="4351338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en-US" altLang="en-US"/>
              <a:t>1. </a:t>
            </a:r>
            <a:r>
              <a:rPr lang="" altLang="en-US"/>
              <a:t>What processes only operate at macroevolutionary scales? </a:t>
            </a:r>
            <a:br>
              <a:rPr lang="" altLang="en-US"/>
            </a:br>
            <a:endParaRPr lang="" altLang="en-US"/>
          </a:p>
          <a:p>
            <a:pPr marL="0" indent="0">
              <a:buNone/>
            </a:pPr>
            <a:r>
              <a:rPr lang="" altLang="en-US"/>
              <a:t>2. </a:t>
            </a:r>
            <a:r>
              <a:rPr lang="en-US" altLang="en-US"/>
              <a:t>What is Punctuated Equilibrium (PE)?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" altLang="en-US"/>
              <a:t>3</a:t>
            </a:r>
            <a:r>
              <a:rPr lang="en-US" altLang="en-US"/>
              <a:t>. What process generates the pattern? Be as specific as you can about the exact mechanism.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" altLang="en-US"/>
              <a:t>4</a:t>
            </a:r>
            <a:r>
              <a:rPr lang="en-US" altLang="en-US"/>
              <a:t>. What are the implications of PE for our understanding of macroevolution?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" altLang="en-US"/>
              <a:t>5</a:t>
            </a:r>
            <a:r>
              <a:rPr lang="en-US" altLang="en-US"/>
              <a:t>. Do you think it is controversial? Why or why not?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88035"/>
            <a:ext cx="7886700" cy="1325563"/>
          </a:xfrm>
        </p:spPr>
        <p:txBody>
          <a:bodyPr>
            <a:normAutofit fontScale="90000"/>
          </a:bodyPr>
          <a:p>
            <a:r>
              <a:rPr lang="" altLang="en-US"/>
              <a:t>What is the relationship between speciation and trait change? </a:t>
            </a:r>
            <a:endParaRPr lang="" alt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628650" y="263017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/>
              <a:t>Is evolution faster in small or large populations?</a:t>
            </a:r>
            <a:endParaRPr lang="en-US" alt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672465" y="445897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" altLang="en-US"/>
              <a:t>How do micro and macroevolutionary rates compare?</a:t>
            </a:r>
            <a:endParaRPr lang="" altLang="en-US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Ernst Mayr - BSC &amp; speciation</a:t>
            </a:r>
            <a:endParaRPr lang="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6045" y="1825625"/>
            <a:ext cx="63912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100" y="400685"/>
            <a:ext cx="5626735" cy="308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0" y="3483610"/>
            <a:ext cx="2120900" cy="316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495" y="2254250"/>
            <a:ext cx="340995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6730" y="4090035"/>
            <a:ext cx="7886700" cy="254889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" y="1019175"/>
            <a:ext cx="7886700" cy="20523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3463</Words>
  <Application>WPS Presentation</Application>
  <PresentationFormat>Widescreen</PresentationFormat>
  <Paragraphs>169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SimSun</vt:lpstr>
      <vt:lpstr>Wingdings</vt:lpstr>
      <vt:lpstr>Calibri Light</vt:lpstr>
      <vt:lpstr>Calibri</vt:lpstr>
      <vt:lpstr>Trebuchet MS</vt:lpstr>
      <vt:lpstr>微软雅黑</vt:lpstr>
      <vt:lpstr>Arial Unicode MS</vt:lpstr>
      <vt:lpstr>MT Extra</vt:lpstr>
      <vt:lpstr>Times New Roman</vt:lpstr>
      <vt:lpstr>Cabin</vt:lpstr>
      <vt:lpstr>Calibri</vt:lpstr>
      <vt:lpstr>Office Theme</vt:lpstr>
      <vt:lpstr>Punctuations, Stasis &amp; Gradualism </vt:lpstr>
      <vt:lpstr>PowerPoint 演示文稿</vt:lpstr>
      <vt:lpstr>Presentation rubric</vt:lpstr>
      <vt:lpstr>PowerPoint 演示文稿</vt:lpstr>
      <vt:lpstr>Take 5 minutes to write down answers to the following questions:</vt:lpstr>
      <vt:lpstr>Is evolution faster in small or large populations?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Testable in the fossil record?</vt:lpstr>
      <vt:lpstr>Testable in the fossil record?</vt:lpstr>
      <vt:lpstr>PowerPoint 演示文稿</vt:lpstr>
      <vt:lpstr>PowerPoint 演示文稿</vt:lpstr>
      <vt:lpstr>Testable with PCMs?</vt:lpstr>
      <vt:lpstr>Our argument...</vt:lpstr>
      <vt:lpstr>Our argument...   “PE” is 4 distinct questions</vt:lpstr>
      <vt:lpstr>PowerPoint 演示文稿</vt:lpstr>
      <vt:lpstr>PowerPoint 演示文稿</vt:lpstr>
      <vt:lpstr>PowerPoint 演示文稿</vt:lpstr>
      <vt:lpstr>The other side of the coin...Stasis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Punctuations, Stasis &amp; Gradualism </dc:title>
  <dc:creator>juyeda</dc:creator>
  <cp:lastModifiedBy>juyeda</cp:lastModifiedBy>
  <cp:revision>7</cp:revision>
  <dcterms:created xsi:type="dcterms:W3CDTF">2020-11-17T15:00:19Z</dcterms:created>
  <dcterms:modified xsi:type="dcterms:W3CDTF">2020-11-17T15:00:19Z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